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6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600000000000000"/>
      <p:regular r:id="rId13"/>
    </p:embeddedFont>
    <p:embeddedFont>
      <p:font typeface="Neue Machina UltraBold" charset="1" panose="000009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40" Target="slides/slide26.xml" Type="http://schemas.openxmlformats.org/officeDocument/2006/relationships/slide"/><Relationship Id="rId41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12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15.pn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6252613" y="-874763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5656" y="9385199"/>
            <a:ext cx="5504468" cy="764298"/>
          </a:xfrm>
          <a:custGeom>
            <a:avLst/>
            <a:gdLst/>
            <a:ahLst/>
            <a:cxnLst/>
            <a:rect r="r" b="b" t="t" l="l"/>
            <a:pathLst>
              <a:path h="764298" w="5504468">
                <a:moveTo>
                  <a:pt x="0" y="0"/>
                </a:moveTo>
                <a:lnTo>
                  <a:pt x="5504468" y="0"/>
                </a:lnTo>
                <a:lnTo>
                  <a:pt x="5504468" y="764298"/>
                </a:lnTo>
                <a:lnTo>
                  <a:pt x="0" y="764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6180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61068" y="9523972"/>
            <a:ext cx="4513645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Romario Tola Quispe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180810" y="386313"/>
            <a:ext cx="8793386" cy="4950518"/>
          </a:xfrm>
          <a:custGeom>
            <a:avLst/>
            <a:gdLst/>
            <a:ahLst/>
            <a:cxnLst/>
            <a:rect r="r" b="b" t="t" l="l"/>
            <a:pathLst>
              <a:path h="4950518" w="8793386">
                <a:moveTo>
                  <a:pt x="0" y="0"/>
                </a:moveTo>
                <a:lnTo>
                  <a:pt x="8793386" y="0"/>
                </a:lnTo>
                <a:lnTo>
                  <a:pt x="8793386" y="4950518"/>
                </a:lnTo>
                <a:lnTo>
                  <a:pt x="0" y="49505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3501" y="5469201"/>
            <a:ext cx="17183664" cy="474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5"/>
              </a:lnSpc>
            </a:pPr>
            <a:r>
              <a:rPr lang="en-US" sz="9011">
                <a:solidFill>
                  <a:srgbClr val="FFFFFF"/>
                </a:solidFill>
                <a:latin typeface="Neue Machina UltraBold"/>
              </a:rPr>
              <a:t>Lenguaje procedural, funciones, vistas y triggers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3501" y="338688"/>
            <a:ext cx="9352067" cy="44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BASE DE DATOS II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14738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1" y="0"/>
                </a:lnTo>
                <a:lnTo>
                  <a:pt x="11805541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52500"/>
            <a:ext cx="17655947" cy="61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3591">
                <a:solidFill>
                  <a:srgbClr val="FFFFFF"/>
                </a:solidFill>
                <a:latin typeface="Neue Machina UltraBold"/>
              </a:rPr>
              <a:t> En un trigger que papel juega las variables OLD y NEW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492" y="2064997"/>
            <a:ext cx="15988808" cy="653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Montserrat"/>
              </a:rPr>
              <a:t>En MySQL, los términos "OLD" y "NEW" se utilizan en los desencadenadores (triggers) para referirse a los valores antiguos y nuevos de una fila afectada durante una operación de modificación de datos (como una inserción, actualización o eliminación).</a:t>
            </a:r>
          </a:p>
          <a:p>
            <a:pPr>
              <a:lnSpc>
                <a:spcPts val="5180"/>
              </a:lnSpc>
            </a:pP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Montserrat"/>
              </a:rPr>
              <a:t>Cuando se ejecuta un desencadenador, se activa en respuesta a un evento específico, como una inserción, actualización o eliminación de una fila en una tabla. Durante la ejecución del desencadenador, se pueden acceder a los valores antiguos y nuevos de la fila afectada utilizando las palabras clave "OLD" y "NEW".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78756" y="-323661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42762" y="6765589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45782" y="4117883"/>
            <a:ext cx="18234213" cy="175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10165">
                <a:solidFill>
                  <a:srgbClr val="FFFFFF"/>
                </a:solidFill>
                <a:latin typeface="Neue Machina UltraBold"/>
              </a:rPr>
              <a:t>Preguntas practicas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61947" y="594816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85757" y="8387365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1"/>
                </a:lnTo>
                <a:lnTo>
                  <a:pt x="0" y="6708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5230" y="2331624"/>
            <a:ext cx="9442082" cy="7553665"/>
          </a:xfrm>
          <a:custGeom>
            <a:avLst/>
            <a:gdLst/>
            <a:ahLst/>
            <a:cxnLst/>
            <a:rect r="r" b="b" t="t" l="l"/>
            <a:pathLst>
              <a:path h="7553665" w="9442082">
                <a:moveTo>
                  <a:pt x="0" y="0"/>
                </a:moveTo>
                <a:lnTo>
                  <a:pt x="9442082" y="0"/>
                </a:lnTo>
                <a:lnTo>
                  <a:pt x="9442082" y="7553666"/>
                </a:lnTo>
                <a:lnTo>
                  <a:pt x="0" y="7553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81310"/>
            <a:ext cx="9456319" cy="144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9. Crear la siguiente Base de datos y sus registros.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05205" y="2834789"/>
            <a:ext cx="3557112" cy="642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6"/>
              </a:lnSpc>
            </a:pPr>
            <a:r>
              <a:rPr lang="en-US" sz="6061">
                <a:solidFill>
                  <a:srgbClr val="FFFFFF"/>
                </a:solidFill>
                <a:latin typeface="Neue Machina UltraBold"/>
              </a:rPr>
              <a:t>Agregar minimamente 2 registros a cada tabla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5956" y="942975"/>
            <a:ext cx="16245612" cy="152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0"/>
              </a:lnSpc>
            </a:pPr>
            <a:r>
              <a:rPr lang="en-US" sz="4364">
                <a:solidFill>
                  <a:srgbClr val="FFFFFF"/>
                </a:solidFill>
                <a:latin typeface="Neue Machina UltraBold"/>
              </a:rPr>
              <a:t>10.Crear una función que sume los valores de la serie Fibonacci.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3711" y="2987379"/>
            <a:ext cx="20069006" cy="669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ea typeface="Montserrat"/>
              </a:rPr>
              <a:t>○ El objetivo es sumar todos los números de la serie fibonacci desde una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Montserrat"/>
              </a:rPr>
              <a:t>cadena.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ea typeface="Montserrat"/>
              </a:rPr>
              <a:t>○ Es decir usted tendrá solo la cadena generada con los primeros N números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Montserrat"/>
              </a:rPr>
              <a:t>de la serie fibonacci y a partir de ellos deberá sumar los números de esa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Montserrat"/>
              </a:rPr>
              <a:t>serie.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ea typeface="Montserrat"/>
              </a:rPr>
              <a:t>○ Ejemplo: suma_serie_fibonacci(mi_metodo_que_retorna_la_serie(10))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ea typeface="Montserrat"/>
              </a:rPr>
              <a:t>■ Note que previamente deberá crear una función que retorne una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Montserrat"/>
              </a:rPr>
              <a:t>cadena con la serie fibonacci hasta un cierto valor.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Montserrat"/>
              </a:rPr>
              <a:t>1. Ejemplo: 0,1,1,2,3,5,8,.......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ea typeface="Montserrat"/>
              </a:rPr>
              <a:t>■ Luego esta función se deberá pasar como parámetro a la función que</a:t>
            </a:r>
          </a:p>
          <a:p>
            <a:pPr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Montserrat"/>
              </a:rPr>
              <a:t>suma todos los valores de esa serie generada.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627" y="1726792"/>
            <a:ext cx="9949511" cy="2241499"/>
          </a:xfrm>
          <a:custGeom>
            <a:avLst/>
            <a:gdLst/>
            <a:ahLst/>
            <a:cxnLst/>
            <a:rect r="r" b="b" t="t" l="l"/>
            <a:pathLst>
              <a:path h="2241499" w="9949511">
                <a:moveTo>
                  <a:pt x="0" y="0"/>
                </a:moveTo>
                <a:lnTo>
                  <a:pt x="9949511" y="0"/>
                </a:lnTo>
                <a:lnTo>
                  <a:pt x="9949511" y="2241499"/>
                </a:lnTo>
                <a:lnTo>
                  <a:pt x="0" y="2241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627" y="4782582"/>
            <a:ext cx="7446373" cy="2415878"/>
          </a:xfrm>
          <a:custGeom>
            <a:avLst/>
            <a:gdLst/>
            <a:ahLst/>
            <a:cxnLst/>
            <a:rect r="r" b="b" t="t" l="l"/>
            <a:pathLst>
              <a:path h="2415878" w="7446373">
                <a:moveTo>
                  <a:pt x="0" y="0"/>
                </a:moveTo>
                <a:lnTo>
                  <a:pt x="7446373" y="0"/>
                </a:lnTo>
                <a:lnTo>
                  <a:pt x="7446373" y="2415878"/>
                </a:lnTo>
                <a:lnTo>
                  <a:pt x="0" y="2415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231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6568" y="8333705"/>
            <a:ext cx="15988808" cy="128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ea typeface="Montserrat"/>
              </a:rPr>
              <a:t>○ Adjuntar el código SQL generado y una imagen de su correcto</a:t>
            </a: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Montserrat"/>
              </a:rPr>
              <a:t>funcionamiento.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69374"/>
            <a:ext cx="7818559" cy="7388926"/>
          </a:xfrm>
          <a:custGeom>
            <a:avLst/>
            <a:gdLst/>
            <a:ahLst/>
            <a:cxnLst/>
            <a:rect r="r" b="b" t="t" l="l"/>
            <a:pathLst>
              <a:path h="7388926" w="7818559">
                <a:moveTo>
                  <a:pt x="0" y="0"/>
                </a:moveTo>
                <a:lnTo>
                  <a:pt x="7818559" y="0"/>
                </a:lnTo>
                <a:lnTo>
                  <a:pt x="7818559" y="7388926"/>
                </a:lnTo>
                <a:lnTo>
                  <a:pt x="0" y="738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16" t="-22985" r="-116680" b="-157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3099" y="3572677"/>
            <a:ext cx="7176494" cy="3982319"/>
          </a:xfrm>
          <a:custGeom>
            <a:avLst/>
            <a:gdLst/>
            <a:ahLst/>
            <a:cxnLst/>
            <a:rect r="r" b="b" t="t" l="l"/>
            <a:pathLst>
              <a:path h="3982319" w="7176494">
                <a:moveTo>
                  <a:pt x="0" y="0"/>
                </a:moveTo>
                <a:lnTo>
                  <a:pt x="7176494" y="0"/>
                </a:lnTo>
                <a:lnTo>
                  <a:pt x="7176494" y="3982320"/>
                </a:lnTo>
                <a:lnTo>
                  <a:pt x="0" y="398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443" t="-378821" r="-411350" b="-96959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9976" y="581435"/>
            <a:ext cx="11883112" cy="6425604"/>
          </a:xfrm>
          <a:custGeom>
            <a:avLst/>
            <a:gdLst/>
            <a:ahLst/>
            <a:cxnLst/>
            <a:rect r="r" b="b" t="t" l="l"/>
            <a:pathLst>
              <a:path h="6425604" w="11883112">
                <a:moveTo>
                  <a:pt x="0" y="0"/>
                </a:moveTo>
                <a:lnTo>
                  <a:pt x="11883112" y="0"/>
                </a:lnTo>
                <a:lnTo>
                  <a:pt x="11883112" y="6425604"/>
                </a:lnTo>
                <a:lnTo>
                  <a:pt x="0" y="6425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4" t="-49948" r="-88589" b="-611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65469" y="7345736"/>
            <a:ext cx="9258517" cy="2617336"/>
          </a:xfrm>
          <a:custGeom>
            <a:avLst/>
            <a:gdLst/>
            <a:ahLst/>
            <a:cxnLst/>
            <a:rect r="r" b="b" t="t" l="l"/>
            <a:pathLst>
              <a:path h="2617336" w="9258517">
                <a:moveTo>
                  <a:pt x="0" y="0"/>
                </a:moveTo>
                <a:lnTo>
                  <a:pt x="9258517" y="0"/>
                </a:lnTo>
                <a:lnTo>
                  <a:pt x="9258517" y="2617336"/>
                </a:lnTo>
                <a:lnTo>
                  <a:pt x="0" y="261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13" t="-311995" r="-122213" b="-76265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40948"/>
            <a:ext cx="16230600" cy="880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Neue Machina UltraBold"/>
              </a:rPr>
              <a:t>11.Manejo de vistas.</a:t>
            </a: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ea typeface="Neue Machina UltraBold"/>
              </a:rPr>
              <a:t>○ Crear una consulta SQL para lo siguiente.</a:t>
            </a: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ea typeface="Neue Machina UltraBold"/>
              </a:rPr>
              <a:t>■ La consulta de la vista debe reflejar como campos:</a:t>
            </a: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Neue Machina UltraBold"/>
              </a:rPr>
              <a:t>1. nombres y apellidos concatenados</a:t>
            </a: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Neue Machina UltraBold"/>
              </a:rPr>
              <a:t>2. la edad</a:t>
            </a: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Neue Machina UltraBold"/>
              </a:rPr>
              <a:t>3. fecha de nacimiento.</a:t>
            </a: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Neue Machina UltraBold"/>
              </a:rPr>
              <a:t>4. Nombre del proyecto</a:t>
            </a: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ea typeface="Neue Machina UltraBold"/>
              </a:rPr>
              <a:t>○ Obtener todas las personas del sexo femenino que hayan nacido en el</a:t>
            </a: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Neue Machina UltraBold"/>
              </a:rPr>
              <a:t>departamento de El Alto en donde la fecha de nacimiento sea:</a:t>
            </a: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Neue Machina UltraBold"/>
              </a:rPr>
              <a:t>1. fecha_nac = '2000-10-10'</a:t>
            </a:r>
          </a:p>
          <a:p>
            <a:pPr>
              <a:lnSpc>
                <a:spcPts val="4976"/>
              </a:lnSpc>
            </a:pPr>
          </a:p>
          <a:p>
            <a:pPr>
              <a:lnSpc>
                <a:spcPts val="4976"/>
              </a:lnSpc>
            </a:pPr>
            <a:r>
              <a:rPr lang="en-US" sz="3554">
                <a:solidFill>
                  <a:srgbClr val="FFFFFF"/>
                </a:solidFill>
                <a:latin typeface="Neue Machina UltraBold"/>
              </a:rPr>
              <a:t>LA CONSULTA GENERADA PREVIAMENTE CONVERTIR EN UNA VISTA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1163" y="420544"/>
            <a:ext cx="17060578" cy="8837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latin typeface="Neue Machina UltraBold"/>
              </a:rPr>
              <a:t>12.Manejo de TRIGGERS I.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ea typeface="Neue Machina UltraBold"/>
              </a:rPr>
              <a:t>○ Crear TRIGGERS Before or After para INSERT y UPDATE aplicado a la tabla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latin typeface="Neue Machina UltraBold"/>
              </a:rPr>
              <a:t>PROYECTO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ea typeface="Neue Machina UltraBold"/>
              </a:rPr>
              <a:t>■ Debera de crear 2 triggers minimamente.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ea typeface="Neue Machina UltraBold"/>
              </a:rPr>
              <a:t>○ Agregar un nuevo campo a la tabla PROYECTO.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ea typeface="Neue Machina UltraBold"/>
              </a:rPr>
              <a:t>■ El campo debe llamarse ESTADO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ea typeface="Neue Machina UltraBold"/>
              </a:rPr>
              <a:t>○ Actualmente solo se tiene habilitados ciertos tipos de proyectos.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ea typeface="Neue Machina UltraBold"/>
              </a:rPr>
              <a:t>■ EDUCACION, FORESTACION y CULTURA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ea typeface="Neue Machina UltraBold"/>
              </a:rPr>
              <a:t>○ Si al hacer insert o update en el campo tipoProy llega los valores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latin typeface="Neue Machina UltraBold"/>
              </a:rPr>
              <a:t>EDUCACION, FORESTACIÓN o CULTURA, en el campo ESTADO colocar el valor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latin typeface="Neue Machina UltraBold"/>
              </a:rPr>
              <a:t>ACTIVO. Sin embargo se llegat un tipo de proyecto distinto colocar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FFFFFF"/>
                </a:solidFill>
                <a:latin typeface="Neue Machina UltraBold"/>
              </a:rPr>
              <a:t>INACTIVO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706" y="442572"/>
            <a:ext cx="12620651" cy="4396970"/>
          </a:xfrm>
          <a:custGeom>
            <a:avLst/>
            <a:gdLst/>
            <a:ahLst/>
            <a:cxnLst/>
            <a:rect r="r" b="b" t="t" l="l"/>
            <a:pathLst>
              <a:path h="4396970" w="12620651">
                <a:moveTo>
                  <a:pt x="0" y="0"/>
                </a:moveTo>
                <a:lnTo>
                  <a:pt x="12620651" y="0"/>
                </a:lnTo>
                <a:lnTo>
                  <a:pt x="12620651" y="4396970"/>
                </a:lnTo>
                <a:lnTo>
                  <a:pt x="0" y="4396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56" t="-59296" r="-33317" b="-729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0592" y="5592939"/>
            <a:ext cx="13898708" cy="4007390"/>
          </a:xfrm>
          <a:custGeom>
            <a:avLst/>
            <a:gdLst/>
            <a:ahLst/>
            <a:cxnLst/>
            <a:rect r="r" b="b" t="t" l="l"/>
            <a:pathLst>
              <a:path h="4007390" w="13898708">
                <a:moveTo>
                  <a:pt x="0" y="0"/>
                </a:moveTo>
                <a:lnTo>
                  <a:pt x="13898708" y="0"/>
                </a:lnTo>
                <a:lnTo>
                  <a:pt x="13898708" y="4007390"/>
                </a:lnTo>
                <a:lnTo>
                  <a:pt x="0" y="4007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36" t="-96965" r="-29910" b="-8045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78756" y="-323661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42762" y="6765589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45782" y="4117883"/>
            <a:ext cx="18234213" cy="175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10165">
                <a:solidFill>
                  <a:srgbClr val="FFFFFF"/>
                </a:solidFill>
                <a:latin typeface="Neue Machina UltraBold"/>
              </a:rPr>
              <a:t>Preguntas teoricas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61947" y="594816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85757" y="8387365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1"/>
                </a:lnTo>
                <a:lnTo>
                  <a:pt x="0" y="6708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3005" y="7395169"/>
            <a:ext cx="12722913" cy="1564954"/>
          </a:xfrm>
          <a:custGeom>
            <a:avLst/>
            <a:gdLst/>
            <a:ahLst/>
            <a:cxnLst/>
            <a:rect r="r" b="b" t="t" l="l"/>
            <a:pathLst>
              <a:path h="1564954" w="12722913">
                <a:moveTo>
                  <a:pt x="0" y="0"/>
                </a:moveTo>
                <a:lnTo>
                  <a:pt x="12722913" y="0"/>
                </a:lnTo>
                <a:lnTo>
                  <a:pt x="12722913" y="1564955"/>
                </a:lnTo>
                <a:lnTo>
                  <a:pt x="0" y="1564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15" t="-682050" r="-72557" b="-1915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5636" y="1028700"/>
            <a:ext cx="14515668" cy="5690286"/>
          </a:xfrm>
          <a:custGeom>
            <a:avLst/>
            <a:gdLst/>
            <a:ahLst/>
            <a:cxnLst/>
            <a:rect r="r" b="b" t="t" l="l"/>
            <a:pathLst>
              <a:path h="5690286" w="14515668">
                <a:moveTo>
                  <a:pt x="0" y="0"/>
                </a:moveTo>
                <a:lnTo>
                  <a:pt x="14515668" y="0"/>
                </a:lnTo>
                <a:lnTo>
                  <a:pt x="14515668" y="5690286"/>
                </a:lnTo>
                <a:lnTo>
                  <a:pt x="0" y="5690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74" t="-100257" r="-82640" b="-84127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58617"/>
            <a:ext cx="15236360" cy="918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28"/>
              </a:lnSpc>
            </a:pPr>
            <a:r>
              <a:rPr lang="en-US" sz="5234">
                <a:solidFill>
                  <a:srgbClr val="FFFFFF"/>
                </a:solidFill>
                <a:latin typeface="Neue Machina UltraBold"/>
              </a:rPr>
              <a:t>13.Manejo de Triggers II.</a:t>
            </a:r>
          </a:p>
          <a:p>
            <a:pPr>
              <a:lnSpc>
                <a:spcPts val="7328"/>
              </a:lnSpc>
            </a:pPr>
            <a:r>
              <a:rPr lang="en-US" sz="5234">
                <a:solidFill>
                  <a:srgbClr val="FFFFFF"/>
                </a:solidFill>
                <a:ea typeface="Neue Machina UltraBold"/>
              </a:rPr>
              <a:t>○ El trigger debe de llamarse calculaEdad.</a:t>
            </a:r>
          </a:p>
          <a:p>
            <a:pPr>
              <a:lnSpc>
                <a:spcPts val="7328"/>
              </a:lnSpc>
            </a:pPr>
            <a:r>
              <a:rPr lang="en-US" sz="5234">
                <a:solidFill>
                  <a:srgbClr val="FFFFFF"/>
                </a:solidFill>
                <a:ea typeface="Neue Machina UltraBold"/>
              </a:rPr>
              <a:t>○ El evento debe de ejecutarse en un BEFORE INSERT.</a:t>
            </a:r>
          </a:p>
          <a:p>
            <a:pPr>
              <a:lnSpc>
                <a:spcPts val="7328"/>
              </a:lnSpc>
            </a:pPr>
            <a:r>
              <a:rPr lang="en-US" sz="5234">
                <a:solidFill>
                  <a:srgbClr val="FFFFFF"/>
                </a:solidFill>
                <a:ea typeface="Neue Machina UltraBold"/>
              </a:rPr>
              <a:t>○ Cada vez que se inserta un registro en la tabla PERSONA, el trigger debe de</a:t>
            </a:r>
          </a:p>
          <a:p>
            <a:pPr>
              <a:lnSpc>
                <a:spcPts val="7328"/>
              </a:lnSpc>
            </a:pPr>
            <a:r>
              <a:rPr lang="en-US" sz="5234">
                <a:solidFill>
                  <a:srgbClr val="FFFFFF"/>
                </a:solidFill>
                <a:latin typeface="Neue Machina UltraBold"/>
              </a:rPr>
              <a:t>calcular la edad en función a la fecha de nacimiento.</a:t>
            </a:r>
          </a:p>
          <a:p>
            <a:pPr>
              <a:lnSpc>
                <a:spcPts val="7328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963204"/>
            <a:ext cx="16563815" cy="907502"/>
          </a:xfrm>
          <a:custGeom>
            <a:avLst/>
            <a:gdLst/>
            <a:ahLst/>
            <a:cxnLst/>
            <a:rect r="r" b="b" t="t" l="l"/>
            <a:pathLst>
              <a:path h="907502" w="16563815">
                <a:moveTo>
                  <a:pt x="0" y="0"/>
                </a:moveTo>
                <a:lnTo>
                  <a:pt x="16563815" y="0"/>
                </a:lnTo>
                <a:lnTo>
                  <a:pt x="16563815" y="907502"/>
                </a:lnTo>
                <a:lnTo>
                  <a:pt x="0" y="90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11" t="-1022084" r="-7920" b="-1738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4391" y="1625053"/>
            <a:ext cx="15419218" cy="5366575"/>
          </a:xfrm>
          <a:custGeom>
            <a:avLst/>
            <a:gdLst/>
            <a:ahLst/>
            <a:cxnLst/>
            <a:rect r="r" b="b" t="t" l="l"/>
            <a:pathLst>
              <a:path h="5366575" w="15419218">
                <a:moveTo>
                  <a:pt x="0" y="0"/>
                </a:moveTo>
                <a:lnTo>
                  <a:pt x="15419218" y="0"/>
                </a:lnTo>
                <a:lnTo>
                  <a:pt x="15419218" y="5366574"/>
                </a:lnTo>
                <a:lnTo>
                  <a:pt x="0" y="536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12" t="-88999" r="-44605" b="-61706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52500"/>
            <a:ext cx="15182617" cy="778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>
                <a:solidFill>
                  <a:srgbClr val="FFFFFF"/>
                </a:solidFill>
                <a:latin typeface="Neue Machina UltraBold"/>
              </a:rPr>
              <a:t>14.Manejo de TRIGGERS III.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FFFF"/>
                </a:solidFill>
                <a:ea typeface="Neue Machina UltraBold"/>
              </a:rPr>
              <a:t>○ Crear otra tabla con los mismos campos de la tabla persona(Excepto el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FFFF"/>
                </a:solidFill>
                <a:latin typeface="Neue Machina UltraBold"/>
              </a:rPr>
              <a:t>primary key id_per).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FFFF"/>
                </a:solidFill>
                <a:ea typeface="Neue Machina UltraBold"/>
              </a:rPr>
              <a:t>■ No es necesario que tenga PRIMARY KEY.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FFFF"/>
                </a:solidFill>
                <a:ea typeface="Neue Machina UltraBold"/>
              </a:rPr>
              <a:t>○ Cada vez que se haga un INSERT a la tabla persona estos mismos valores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FFFF"/>
                </a:solidFill>
                <a:latin typeface="Neue Machina UltraBold"/>
              </a:rPr>
              <a:t>deben insertarse a la tabla copia.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FFFF"/>
                </a:solidFill>
                <a:ea typeface="Neue Machina UltraBold"/>
              </a:rPr>
              <a:t>○ Para resolver esto deberá de crear un trigger before insert para la tabla</a:t>
            </a:r>
          </a:p>
          <a:p>
            <a:pPr>
              <a:lnSpc>
                <a:spcPts val="5594"/>
              </a:lnSpc>
            </a:pPr>
            <a:r>
              <a:rPr lang="en-US" sz="3996">
                <a:solidFill>
                  <a:srgbClr val="FFFFFF"/>
                </a:solidFill>
                <a:latin typeface="Neue Machina UltraBold"/>
              </a:rPr>
              <a:t>PERSONA.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059" y="1514016"/>
            <a:ext cx="16230600" cy="7258968"/>
          </a:xfrm>
          <a:custGeom>
            <a:avLst/>
            <a:gdLst/>
            <a:ahLst/>
            <a:cxnLst/>
            <a:rect r="r" b="b" t="t" l="l"/>
            <a:pathLst>
              <a:path h="7258968" w="16230600">
                <a:moveTo>
                  <a:pt x="0" y="0"/>
                </a:moveTo>
                <a:lnTo>
                  <a:pt x="16230600" y="0"/>
                </a:lnTo>
                <a:lnTo>
                  <a:pt x="16230600" y="7258968"/>
                </a:lnTo>
                <a:lnTo>
                  <a:pt x="0" y="725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27" t="-33268" r="-10984" b="-19527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1817" y="6799723"/>
            <a:ext cx="14651999" cy="1594370"/>
          </a:xfrm>
          <a:custGeom>
            <a:avLst/>
            <a:gdLst/>
            <a:ahLst/>
            <a:cxnLst/>
            <a:rect r="r" b="b" t="t" l="l"/>
            <a:pathLst>
              <a:path h="1594370" w="14651999">
                <a:moveTo>
                  <a:pt x="0" y="0"/>
                </a:moveTo>
                <a:lnTo>
                  <a:pt x="14651999" y="0"/>
                </a:lnTo>
                <a:lnTo>
                  <a:pt x="14651999" y="1594370"/>
                </a:lnTo>
                <a:lnTo>
                  <a:pt x="0" y="1594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23" t="-314716" r="-3702" b="-1842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02807"/>
            <a:ext cx="16230600" cy="3140693"/>
          </a:xfrm>
          <a:custGeom>
            <a:avLst/>
            <a:gdLst/>
            <a:ahLst/>
            <a:cxnLst/>
            <a:rect r="r" b="b" t="t" l="l"/>
            <a:pathLst>
              <a:path h="3140693" w="16230600">
                <a:moveTo>
                  <a:pt x="0" y="0"/>
                </a:moveTo>
                <a:lnTo>
                  <a:pt x="16230600" y="0"/>
                </a:lnTo>
                <a:lnTo>
                  <a:pt x="16230600" y="3140693"/>
                </a:lnTo>
                <a:lnTo>
                  <a:pt x="0" y="3140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11" t="-241336" r="-52373" b="-135178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38979">
            <a:off x="-1088011" y="-3160815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1" y="0"/>
                </a:lnTo>
                <a:lnTo>
                  <a:pt x="3493701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6147" y="3533677"/>
            <a:ext cx="16076576" cy="313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89"/>
              </a:lnSpc>
            </a:pPr>
            <a:r>
              <a:rPr lang="en-US" sz="4492">
                <a:solidFill>
                  <a:srgbClr val="FFFFFF"/>
                </a:solidFill>
                <a:latin typeface="Neue Machina UltraBold"/>
              </a:rPr>
              <a:t>15.Crear una consulta SQL que haga uso de todas las tablas.</a:t>
            </a:r>
          </a:p>
          <a:p>
            <a:pPr algn="just">
              <a:lnSpc>
                <a:spcPts val="6289"/>
              </a:lnSpc>
            </a:pPr>
            <a:r>
              <a:rPr lang="en-US" sz="4492">
                <a:solidFill>
                  <a:srgbClr val="FFFFFF"/>
                </a:solidFill>
                <a:ea typeface="Neue Machina UltraBold"/>
              </a:rPr>
              <a:t>○ La consulta generada convertirlo a VISTA</a:t>
            </a:r>
          </a:p>
          <a:p>
            <a:pPr algn="just">
              <a:lnSpc>
                <a:spcPts val="6289"/>
              </a:lnSpc>
            </a:pPr>
            <a:r>
              <a:rPr lang="en-US" sz="4492">
                <a:solidFill>
                  <a:srgbClr val="FFFFFF"/>
                </a:solidFill>
                <a:ea typeface="Neue Machina UltraBold"/>
              </a:rPr>
              <a:t>○ Resultado esperado.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45417" y="4200686"/>
            <a:ext cx="8148349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GRACIAS!!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36065" y="2622351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896439" y="9387548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21342" y="4700034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41384"/>
            <a:ext cx="15142661" cy="210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27"/>
              </a:lnSpc>
            </a:pPr>
            <a:r>
              <a:rPr lang="en-US" sz="6019">
                <a:solidFill>
                  <a:srgbClr val="FFFFFF"/>
                </a:solidFill>
                <a:latin typeface="Neue Machina UltraBold"/>
              </a:rPr>
              <a:t>1. Defina que es lenguaje procedural en MySQL.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6582" y="3091039"/>
            <a:ext cx="15174836" cy="294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5"/>
              </a:lnSpc>
            </a:pPr>
            <a:r>
              <a:rPr lang="en-US" sz="4196">
                <a:solidFill>
                  <a:srgbClr val="FFFFFF"/>
                </a:solidFill>
                <a:latin typeface="Montserrat"/>
              </a:rPr>
              <a:t>Es un tipo de lenguaje de programación que se basa en una serie de instrucciones que se ejecutan de manera secuencial para completar una tarea o resolver un problema.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6582" y="6469899"/>
            <a:ext cx="15298474" cy="223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23"/>
              </a:lnSpc>
            </a:pPr>
            <a:r>
              <a:rPr lang="en-US" sz="4231">
                <a:solidFill>
                  <a:srgbClr val="FFFFFF"/>
                </a:solidFill>
                <a:latin typeface="Montserrat"/>
              </a:rPr>
              <a:t>El SQL procedimental de MySQL permite a los desarrolladores escribir bloques de código que se ejecutan de manera secuencial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68348" y="6571887"/>
            <a:ext cx="6001939" cy="3520543"/>
          </a:xfrm>
          <a:custGeom>
            <a:avLst/>
            <a:gdLst/>
            <a:ahLst/>
            <a:cxnLst/>
            <a:rect r="r" b="b" t="t" l="l"/>
            <a:pathLst>
              <a:path h="3520543" w="6001939">
                <a:moveTo>
                  <a:pt x="0" y="0"/>
                </a:moveTo>
                <a:lnTo>
                  <a:pt x="6001939" y="0"/>
                </a:lnTo>
                <a:lnTo>
                  <a:pt x="6001939" y="3520543"/>
                </a:lnTo>
                <a:lnTo>
                  <a:pt x="0" y="3520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2776" t="0" r="-386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07997" y="4658321"/>
            <a:ext cx="3798485" cy="3798485"/>
          </a:xfrm>
          <a:custGeom>
            <a:avLst/>
            <a:gdLst/>
            <a:ahLst/>
            <a:cxnLst/>
            <a:rect r="r" b="b" t="t" l="l"/>
            <a:pathLst>
              <a:path h="3798485" w="3798485">
                <a:moveTo>
                  <a:pt x="0" y="0"/>
                </a:moveTo>
                <a:lnTo>
                  <a:pt x="3798485" y="0"/>
                </a:lnTo>
                <a:lnTo>
                  <a:pt x="3798485" y="3798485"/>
                </a:lnTo>
                <a:lnTo>
                  <a:pt x="0" y="37984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7325" y="895350"/>
            <a:ext cx="11041370" cy="238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7"/>
              </a:lnSpc>
            </a:pPr>
            <a:r>
              <a:rPr lang="en-US" sz="6819">
                <a:solidFill>
                  <a:srgbClr val="FFFFFF"/>
                </a:solidFill>
                <a:latin typeface="Neue Machina UltraBold"/>
              </a:rPr>
              <a:t>2. Defina que es una función en MySQL.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44476"/>
            <a:ext cx="12679297" cy="190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3641">
                <a:solidFill>
                  <a:srgbClr val="FFFFFF"/>
                </a:solidFill>
                <a:latin typeface="Montserrat"/>
              </a:rPr>
              <a:t>Las funciones son piezas de código que reciben datos de entrada, realizan operaciones con ellos y luego devuelven un resultado.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49482" y="6962420"/>
            <a:ext cx="4460027" cy="3171807"/>
          </a:xfrm>
          <a:custGeom>
            <a:avLst/>
            <a:gdLst/>
            <a:ahLst/>
            <a:cxnLst/>
            <a:rect r="r" b="b" t="t" l="l"/>
            <a:pathLst>
              <a:path h="3171807" w="4460027">
                <a:moveTo>
                  <a:pt x="0" y="0"/>
                </a:moveTo>
                <a:lnTo>
                  <a:pt x="4460027" y="0"/>
                </a:lnTo>
                <a:lnTo>
                  <a:pt x="4460027" y="3171807"/>
                </a:lnTo>
                <a:lnTo>
                  <a:pt x="0" y="3171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646" r="0" b="-1045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16219" y="6620545"/>
            <a:ext cx="6522705" cy="3267875"/>
          </a:xfrm>
          <a:custGeom>
            <a:avLst/>
            <a:gdLst/>
            <a:ahLst/>
            <a:cxnLst/>
            <a:rect r="r" b="b" t="t" l="l"/>
            <a:pathLst>
              <a:path h="3267875" w="6522705">
                <a:moveTo>
                  <a:pt x="0" y="0"/>
                </a:moveTo>
                <a:lnTo>
                  <a:pt x="6522705" y="0"/>
                </a:lnTo>
                <a:lnTo>
                  <a:pt x="6522705" y="3267876"/>
                </a:lnTo>
                <a:lnTo>
                  <a:pt x="0" y="3267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2109" y="2334869"/>
            <a:ext cx="17104091" cy="510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3751" indent="-311876" lvl="1">
              <a:lnSpc>
                <a:spcPts val="4044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Montserrat"/>
              </a:rPr>
              <a:t>Valor de retorno: Una diferencia fundamental es que las funciones siempre tienen un valor de retorno, mientras que los procedimientos almacenados pueden no tenerlo. </a:t>
            </a:r>
          </a:p>
          <a:p>
            <a:pPr>
              <a:lnSpc>
                <a:spcPts val="4044"/>
              </a:lnSpc>
            </a:pPr>
          </a:p>
          <a:p>
            <a:pPr marL="623751" indent="-311876" lvl="1">
              <a:lnSpc>
                <a:spcPts val="4044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Montserrat"/>
              </a:rPr>
              <a:t>Contexto de ejecución: Las funciones se evalúan en el contexto de una consulta y pueden interactuar directamente con los datos en la base de datos. Por otro lado, los procedimientos almacenados se ejecutan en un contexto separado y pueden contener operaciones más complejas, como transacciones y manipulación de variables, que no están directamente relacionadas con las consultas.</a:t>
            </a: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39350" y="470120"/>
            <a:ext cx="15657004" cy="159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4"/>
              </a:lnSpc>
            </a:pPr>
            <a:r>
              <a:rPr lang="en-US" sz="4539">
                <a:solidFill>
                  <a:srgbClr val="FFFFFF"/>
                </a:solidFill>
                <a:latin typeface="Neue Machina UltraBold"/>
              </a:rPr>
              <a:t>3. Cuál es la diferencia entre funciones y procedimientos almacenados.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7582585"/>
            <a:ext cx="4356936" cy="174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94"/>
              </a:lnSpc>
            </a:pPr>
            <a:r>
              <a:rPr lang="en-US" sz="10210">
                <a:solidFill>
                  <a:srgbClr val="FFFFFF"/>
                </a:solidFill>
                <a:latin typeface="Montserrat"/>
              </a:rPr>
              <a:t>vs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38979">
            <a:off x="-718151" y="-2887356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2"/>
                </a:lnTo>
                <a:lnTo>
                  <a:pt x="0" y="5774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0499" y="4755864"/>
            <a:ext cx="14999907" cy="1136295"/>
          </a:xfrm>
          <a:custGeom>
            <a:avLst/>
            <a:gdLst/>
            <a:ahLst/>
            <a:cxnLst/>
            <a:rect r="r" b="b" t="t" l="l"/>
            <a:pathLst>
              <a:path h="1136295" w="14999907">
                <a:moveTo>
                  <a:pt x="0" y="0"/>
                </a:moveTo>
                <a:lnTo>
                  <a:pt x="14999907" y="0"/>
                </a:lnTo>
                <a:lnTo>
                  <a:pt x="14999907" y="1136295"/>
                </a:lnTo>
                <a:lnTo>
                  <a:pt x="0" y="1136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5295" t="-252652" r="-45687" b="-136921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7403" y="656736"/>
            <a:ext cx="16481897" cy="167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FFFFFF"/>
                </a:solidFill>
                <a:latin typeface="Neue Machina UltraBold"/>
              </a:rPr>
              <a:t>4. Cómo se ejecuta una función y un procedimiento almacenado.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8333" y="2547728"/>
            <a:ext cx="16815703" cy="234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4104" indent="-287052" lvl="1">
              <a:lnSpc>
                <a:spcPts val="3722"/>
              </a:lnSpc>
              <a:buFont typeface="Arial"/>
              <a:buChar char="•"/>
            </a:pPr>
            <a:r>
              <a:rPr lang="en-US" sz="2659">
                <a:solidFill>
                  <a:srgbClr val="FFFFFF"/>
                </a:solidFill>
                <a:latin typeface="Montserrat"/>
              </a:rPr>
              <a:t>Para ejecutar un procedimiento almacenado en MySQL, primero debes asegurarte de tener los permisos adecuados para ejecutarlo.</a:t>
            </a:r>
          </a:p>
          <a:p>
            <a:pPr marL="574104" indent="-287052" lvl="1">
              <a:lnSpc>
                <a:spcPts val="3722"/>
              </a:lnSpc>
              <a:buFont typeface="Arial"/>
              <a:buChar char="•"/>
            </a:pPr>
            <a:r>
              <a:rPr lang="en-US" sz="2659">
                <a:solidFill>
                  <a:srgbClr val="FFFFFF"/>
                </a:solidFill>
                <a:latin typeface="Montserrat"/>
              </a:rPr>
              <a:t>Utiliza la sentencia "CALL" seguida del nombre del procedimiento almacenado y los parámetros necesarios entre paréntesis.</a:t>
            </a:r>
          </a:p>
          <a:p>
            <a:pPr>
              <a:lnSpc>
                <a:spcPts val="372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7037" y="6365796"/>
            <a:ext cx="16938295" cy="196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0859" indent="-300429" lvl="1">
              <a:lnSpc>
                <a:spcPts val="3896"/>
              </a:lnSpc>
              <a:buFont typeface="Arial"/>
              <a:buChar char="•"/>
            </a:pPr>
            <a:r>
              <a:rPr lang="en-US" sz="2783">
                <a:solidFill>
                  <a:srgbClr val="FFFFFF"/>
                </a:solidFill>
                <a:latin typeface="Montserrat"/>
              </a:rPr>
              <a:t>Para ejecutar una función en MySQL, puedes utilizarla directamente dentro de una consulta SQL.</a:t>
            </a:r>
          </a:p>
          <a:p>
            <a:pPr marL="600859" indent="-300429" lvl="1">
              <a:lnSpc>
                <a:spcPts val="3896"/>
              </a:lnSpc>
              <a:buFont typeface="Arial"/>
              <a:buChar char="•"/>
            </a:pPr>
            <a:r>
              <a:rPr lang="en-US" sz="2783">
                <a:solidFill>
                  <a:srgbClr val="FFFFFF"/>
                </a:solidFill>
                <a:latin typeface="Montserrat"/>
              </a:rPr>
              <a:t>Utiliza la función en una expresión o como parte de una sentencia SELECT.</a:t>
            </a:r>
          </a:p>
          <a:p>
            <a:pPr>
              <a:lnSpc>
                <a:spcPts val="3896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50499" y="8327144"/>
            <a:ext cx="12718559" cy="1225432"/>
          </a:xfrm>
          <a:custGeom>
            <a:avLst/>
            <a:gdLst/>
            <a:ahLst/>
            <a:cxnLst/>
            <a:rect r="r" b="b" t="t" l="l"/>
            <a:pathLst>
              <a:path h="1225432" w="12718559">
                <a:moveTo>
                  <a:pt x="0" y="0"/>
                </a:moveTo>
                <a:lnTo>
                  <a:pt x="12718558" y="0"/>
                </a:lnTo>
                <a:lnTo>
                  <a:pt x="12718558" y="1225432"/>
                </a:lnTo>
                <a:lnTo>
                  <a:pt x="0" y="1225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4814" t="-1031779" r="-74749" b="-50673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29747" y="-3139650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3" y="0"/>
                </a:lnTo>
                <a:lnTo>
                  <a:pt x="7966833" y="7966833"/>
                </a:lnTo>
                <a:lnTo>
                  <a:pt x="0" y="796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29199" y="-937160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388" y="-74185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265437" y="868648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37086" y="5598998"/>
            <a:ext cx="7290953" cy="4101161"/>
          </a:xfrm>
          <a:custGeom>
            <a:avLst/>
            <a:gdLst/>
            <a:ahLst/>
            <a:cxnLst/>
            <a:rect r="r" b="b" t="t" l="l"/>
            <a:pathLst>
              <a:path h="4101161" w="7290953">
                <a:moveTo>
                  <a:pt x="0" y="0"/>
                </a:moveTo>
                <a:lnTo>
                  <a:pt x="7290953" y="0"/>
                </a:lnTo>
                <a:lnTo>
                  <a:pt x="7290953" y="4101161"/>
                </a:lnTo>
                <a:lnTo>
                  <a:pt x="0" y="41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108433" y="933450"/>
            <a:ext cx="19396433" cy="71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1"/>
              </a:lnSpc>
            </a:pPr>
            <a:r>
              <a:rPr lang="en-US" sz="4072">
                <a:solidFill>
                  <a:srgbClr val="FFFFFF"/>
                </a:solidFill>
                <a:latin typeface="Neue Machina UltraBold"/>
              </a:rPr>
              <a:t>5.  Defina que es una TRIGGER en MySQL.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95666"/>
            <a:ext cx="15174836" cy="294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5"/>
              </a:lnSpc>
            </a:pPr>
            <a:r>
              <a:rPr lang="en-US" sz="4196">
                <a:solidFill>
                  <a:srgbClr val="FFFFFF"/>
                </a:solidFill>
                <a:latin typeface="Montserrat"/>
              </a:rPr>
              <a:t>Un trigger o disparador es una regla que se asocia a una tabla. Mediante esta regla, se ejecutan una serie de instrucciones cuando se producen ciertos eventos sobre una tabla. Los eventos son: INSERT, UPDATE o DELETE.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51209" y="284206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1" y="0"/>
                </a:lnTo>
                <a:lnTo>
                  <a:pt x="5428651" y="5428651"/>
                </a:lnTo>
                <a:lnTo>
                  <a:pt x="0" y="542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98070"/>
            <a:ext cx="16833605" cy="70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55"/>
              </a:lnSpc>
            </a:pPr>
            <a:r>
              <a:rPr lang="en-US" sz="4111">
                <a:solidFill>
                  <a:srgbClr val="FFFFFF"/>
                </a:solidFill>
                <a:latin typeface="Neue Machina UltraBold"/>
              </a:rPr>
              <a:t> A que se refiere cuando se habla de eventos en TRIGGERS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85776"/>
            <a:ext cx="14749523" cy="653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Montserrat"/>
              </a:rPr>
              <a:t> Son las operaciones o acciones específicas que ocurren en una tabla y que desencadenan la ejecución del trigger. Estos eventos pueden ser:</a:t>
            </a:r>
          </a:p>
          <a:p>
            <a:pPr>
              <a:lnSpc>
                <a:spcPts val="5180"/>
              </a:lnSpc>
            </a:pP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Montserrat"/>
              </a:rPr>
              <a:t>Inserción (INSERT): Ocurre cuando se agrega una nueva fila a la tabla.</a:t>
            </a: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Montserrat"/>
              </a:rPr>
              <a:t>Actualización (UPDATE): Ocurre cuando se modifican los valores de una o varias filas existentes en la tabla.</a:t>
            </a: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Montserrat"/>
              </a:rPr>
              <a:t>Eliminación (DELETE): Ocurre cuando se elimina una o varias filas de la tabla.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087552" y="2791351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74781" y="6225993"/>
            <a:ext cx="8138438" cy="3560567"/>
          </a:xfrm>
          <a:custGeom>
            <a:avLst/>
            <a:gdLst/>
            <a:ahLst/>
            <a:cxnLst/>
            <a:rect r="r" b="b" t="t" l="l"/>
            <a:pathLst>
              <a:path h="3560567" w="8138438">
                <a:moveTo>
                  <a:pt x="0" y="0"/>
                </a:moveTo>
                <a:lnTo>
                  <a:pt x="8138438" y="0"/>
                </a:lnTo>
                <a:lnTo>
                  <a:pt x="8138438" y="3560567"/>
                </a:lnTo>
                <a:lnTo>
                  <a:pt x="0" y="3560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5114" y="952500"/>
            <a:ext cx="16621636" cy="1207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473">
                <a:solidFill>
                  <a:srgbClr val="FFFFFF"/>
                </a:solidFill>
                <a:latin typeface="Neue Machina UltraBold"/>
              </a:rPr>
              <a:t>En un trigger que papel juega los conceptos(cláusulas) BEFORE o AFTER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24676"/>
            <a:ext cx="16230600" cy="350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7"/>
              </a:lnSpc>
            </a:pPr>
            <a:r>
              <a:rPr lang="en-US" sz="3305">
                <a:solidFill>
                  <a:srgbClr val="FFFFFF"/>
                </a:solidFill>
                <a:latin typeface="Montserrat"/>
              </a:rPr>
              <a:t>La cláusula "BEFORE" activa el desencadenador antes de la operación de modificación, permitiendo realizar acciones previas o validaciones adicionales.</a:t>
            </a:r>
          </a:p>
          <a:p>
            <a:pPr>
              <a:lnSpc>
                <a:spcPts val="4627"/>
              </a:lnSpc>
            </a:pPr>
            <a:r>
              <a:rPr lang="en-US" sz="3305">
                <a:solidFill>
                  <a:srgbClr val="FFFFFF"/>
                </a:solidFill>
                <a:latin typeface="Montserrat"/>
              </a:rPr>
              <a:t>La cláusula "AFTER" activa el desencadenador después de la operación de modificación, lo que permite realizar acciones posteriores o trabajar con los valores actualizados.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DAFiXSIQbOc</dc:identifier>
  <dcterms:modified xsi:type="dcterms:W3CDTF">2011-08-01T06:04:30Z</dcterms:modified>
  <cp:revision>1</cp:revision>
  <dc:title>Blue Purple Futuristic Modern 3D Tech Company Business Presentation</dc:title>
</cp:coreProperties>
</file>